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435" r:id="rId5"/>
    <p:sldId id="258" r:id="rId6"/>
    <p:sldId id="2439" r:id="rId7"/>
    <p:sldId id="2440" r:id="rId8"/>
    <p:sldId id="259" r:id="rId9"/>
    <p:sldId id="2442" r:id="rId10"/>
    <p:sldId id="2443" r:id="rId11"/>
    <p:sldId id="2444" r:id="rId12"/>
    <p:sldId id="2441" r:id="rId13"/>
    <p:sldId id="2445" r:id="rId14"/>
    <p:sldId id="2446" r:id="rId15"/>
    <p:sldId id="260" r:id="rId16"/>
    <p:sldId id="262" r:id="rId17"/>
    <p:sldId id="2447" r:id="rId18"/>
    <p:sldId id="2448" r:id="rId19"/>
    <p:sldId id="2436" r:id="rId20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584" autoAdjust="0"/>
  </p:normalViewPr>
  <p:slideViewPr>
    <p:cSldViewPr snapToGrid="0">
      <p:cViewPr varScale="1">
        <p:scale>
          <a:sx n="101" d="100"/>
          <a:sy n="101" d="100"/>
        </p:scale>
        <p:origin x="114" y="7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7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E6A7912-65E2-4C05-A2C7-701531FF9957}" type="datetime1">
              <a:rPr lang="de-DE" smtClean="0"/>
              <a:t>11.12.2020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5AE8BC-2AB3-9E4C-9797-2A6F8A74C74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27CFEE-C6AC-4863-BD4F-F78B78279024}" type="datetime1">
              <a:rPr lang="de-DE" smtClean="0"/>
              <a:pPr/>
              <a:t>11.12.2020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 smtClean="0"/>
              <a:t>Textmasterformate bearbeiten</a:t>
            </a:r>
          </a:p>
          <a:p>
            <a:pPr lvl="1" rtl="0"/>
            <a:r>
              <a:rPr lang="de-DE" noProof="0" dirty="0" smtClean="0"/>
              <a:t>Zweite Ebene</a:t>
            </a:r>
          </a:p>
          <a:p>
            <a:pPr lvl="2" rtl="0"/>
            <a:r>
              <a:rPr lang="de-DE" noProof="0" dirty="0" smtClean="0"/>
              <a:t>Dritte Ebene</a:t>
            </a:r>
          </a:p>
          <a:p>
            <a:pPr lvl="3" rtl="0"/>
            <a:r>
              <a:rPr lang="de-DE" noProof="0" dirty="0" smtClean="0"/>
              <a:t>Vierte Ebene</a:t>
            </a:r>
          </a:p>
          <a:p>
            <a:pPr lvl="4" rtl="0"/>
            <a:r>
              <a:rPr lang="de-DE" noProof="0" dirty="0" smtClean="0"/>
              <a:t>Fünfte Ebene</a:t>
            </a:r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8B34ED-4CDD-41C9-90F7-D768D5559A6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95116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69828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9349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25787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97456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228B34ED-4CDD-41C9-90F7-D768D5559A6F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6393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046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0187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265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39723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2111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22290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55041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7228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28B34ED-4CDD-41C9-90F7-D768D5559A6F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8920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Unter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e-DE" noProof="0" dirty="0" smtClean="0"/>
              <a:t>UNTERTITEL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 smtClean="0"/>
              <a:t>Formatvorlagen des Textmasters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rtlCol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 smtClean="0"/>
              <a:t>Formatvorlagen des Textmasters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 rtlCol="0">
            <a:normAutofit/>
          </a:bodyPr>
          <a:lstStyle>
            <a:lvl1pPr algn="ctr">
              <a:defRPr sz="3600" spc="300"/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16" name="Inhaltsplatzhalt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smtClean="0"/>
              <a:t>Formatvorlagen des Textmasters bearbeiten</a:t>
            </a:r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 rtlCol="0"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 rtlCol="0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smtClean="0"/>
              <a:t>Formatvorlagen des Textmasters bearbeiten</a:t>
            </a:r>
          </a:p>
        </p:txBody>
      </p:sp>
      <p:sp>
        <p:nvSpPr>
          <p:cNvPr id="17" name="Bildplatzhalt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zseitig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 smtClean="0"/>
              <a:t>Titelmasterformat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rtlCol="0"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 smtClean="0"/>
              <a:t>TITELMASTER DURCH KLICKEN BEARBEITEN</a:t>
            </a:r>
            <a:endParaRPr lang="de-DE" noProof="0" dirty="0"/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de-DE" noProof="0" dirty="0" smtClean="0"/>
              <a:t>TITELMASTER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n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de-DE" noProof="0" dirty="0" smtClean="0"/>
              <a:t>TITELMASTER DURCH KLICKEN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Untertitel, 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>
            <a:noAutofit/>
          </a:bodyPr>
          <a:lstStyle>
            <a:lvl1pPr algn="l">
              <a:defRPr sz="3200" spc="300"/>
            </a:lvl1pPr>
          </a:lstStyle>
          <a:p>
            <a:pPr rtl="0"/>
            <a:r>
              <a:rPr lang="de-DE" noProof="0" dirty="0" smtClean="0"/>
              <a:t>HIER FOLIENTITEL EINFÜGEN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53" name="Bildplatzhalt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58" name="Textplatzhalt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HIER UNTERTITEL EINFÜGEN</a:t>
            </a:r>
            <a:endParaRPr lang="de-DE" noProof="0" dirty="0"/>
          </a:p>
        </p:txBody>
      </p:sp>
      <p:sp>
        <p:nvSpPr>
          <p:cNvPr id="59" name="Foliennummernplatzhalt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rtlCol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 dirty="0" smtClean="0"/>
              <a:t>HIER FOLIENTITEL EINFÜGEN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 rtlCol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rtlCol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HIER UNTERTITEL EINFÜGEN</a:t>
            </a:r>
            <a:endParaRPr lang="de-DE" noProof="0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lvl="0" rtl="0"/>
            <a:r>
              <a:rPr lang="de-DE" noProof="0" smtClean="0"/>
              <a:t>Formatvorlagen des Textmasters bearbeiten</a:t>
            </a:r>
          </a:p>
        </p:txBody>
      </p:sp>
      <p:sp>
        <p:nvSpPr>
          <p:cNvPr id="16" name="Foliennummernplatzhalt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rtlCol="0" anchor="ctr">
            <a:noAutofit/>
          </a:bodyPr>
          <a:lstStyle>
            <a:lvl1pPr algn="l">
              <a:defRPr sz="3600" spc="300"/>
            </a:lvl1pPr>
          </a:lstStyle>
          <a:p>
            <a:pPr rtl="0"/>
            <a:r>
              <a:rPr lang="de-DE" noProof="0" dirty="0" smtClean="0"/>
              <a:t>MASTER DURCH KLICKEN BEARBEITEN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 rtlCol="0"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 rtl="0"/>
            <a:r>
              <a:rPr lang="de-DE" noProof="0" smtClean="0"/>
              <a:t>Formatvorlagen des Textmasters bearbeiten</a:t>
            </a:r>
          </a:p>
          <a:p>
            <a:pPr lvl="1" rtl="0"/>
            <a:r>
              <a:rPr lang="de-DE" noProof="0" smtClean="0"/>
              <a:t>Zweite Ebene</a:t>
            </a:r>
          </a:p>
          <a:p>
            <a:pPr lvl="2" rtl="0"/>
            <a:r>
              <a:rPr lang="de-DE" noProof="0" smtClean="0"/>
              <a:t>Dritte Ebene</a:t>
            </a:r>
          </a:p>
          <a:p>
            <a:pPr lvl="3" rtl="0"/>
            <a:r>
              <a:rPr lang="de-DE" noProof="0" smtClean="0"/>
              <a:t>Vierte Ebene</a:t>
            </a:r>
          </a:p>
          <a:p>
            <a:pPr lvl="4" rtl="0"/>
            <a:r>
              <a:rPr lang="de-DE" noProof="0" smtClean="0"/>
              <a:t>Fünfte Ebene</a:t>
            </a:r>
            <a:endParaRPr lang="de-DE" noProof="0" dirty="0"/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11" name="Foliennummernplatzhalt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rtlCol="0"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rtlCol="0"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pPr rtl="0"/>
            <a:r>
              <a:rPr lang="de-DE" noProof="0" dirty="0" smtClean="0"/>
              <a:t>TITELMASTER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rtlCol="0"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 smtClean="0"/>
              <a:t>TEXTMASTERFORMATE BEARBEITEN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noProof="0" smtClean="0"/>
              <a:t>‹Nr.›</a:t>
            </a:fld>
            <a:endParaRPr lang="de-DE" noProof="0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rtlCol="0" anchor="ctr"/>
          <a:lstStyle>
            <a:lvl1pPr algn="l">
              <a:defRPr sz="6000" spc="300"/>
            </a:lvl1pPr>
          </a:lstStyle>
          <a:p>
            <a:pPr rtl="0"/>
            <a:r>
              <a:rPr lang="de-DE" noProof="0" dirty="0" smtClean="0"/>
              <a:t>TITELMASTER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 smtClean="0"/>
              <a:t>Titelmasterformat durch Klicken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 smtClean="0"/>
              <a:t>Textmasterformate bearbeiten</a:t>
            </a:r>
          </a:p>
          <a:p>
            <a:pPr lvl="1" rtl="0"/>
            <a:r>
              <a:rPr lang="de-DE" noProof="0" dirty="0" smtClean="0"/>
              <a:t>Zweite Ebene</a:t>
            </a:r>
          </a:p>
          <a:p>
            <a:pPr lvl="2" rtl="0"/>
            <a:r>
              <a:rPr lang="de-DE" noProof="0" dirty="0" smtClean="0"/>
              <a:t>Dritte Ebene</a:t>
            </a:r>
          </a:p>
          <a:p>
            <a:pPr lvl="3" rtl="0"/>
            <a:r>
              <a:rPr lang="de-DE" noProof="0" dirty="0" smtClean="0"/>
              <a:t>Vierte Ebene</a:t>
            </a:r>
          </a:p>
          <a:p>
            <a:pPr lvl="4" rtl="0"/>
            <a:r>
              <a:rPr lang="de-DE" noProof="0" dirty="0" smtClean="0"/>
              <a:t>Fünfte Ebene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 dirty="0" smtClean="0"/>
              <a:t>Fußzeile hinzufügen</a:t>
            </a:r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de-DE" noProof="0" smtClean="0"/>
              <a:pPr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Bildplatzhalter 27" descr="Abstraktes Gebäude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512" y="2179485"/>
            <a:ext cx="10446898" cy="830649"/>
          </a:xfrm>
        </p:spPr>
        <p:txBody>
          <a:bodyPr rtlCol="0">
            <a:normAutofit fontScale="90000"/>
          </a:bodyPr>
          <a:lstStyle/>
          <a:p>
            <a:pPr rtl="0"/>
            <a:r>
              <a:rPr lang="de-DE" dirty="0" smtClean="0">
                <a:solidFill>
                  <a:schemeClr val="bg1"/>
                </a:solidFill>
              </a:rPr>
              <a:t>Rewe </a:t>
            </a:r>
            <a:r>
              <a:rPr lang="de-DE" dirty="0" err="1" smtClean="0">
                <a:solidFill>
                  <a:schemeClr val="bg1"/>
                </a:solidFill>
              </a:rPr>
              <a:t>retail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logistics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demand</a:t>
            </a:r>
            <a:r>
              <a:rPr lang="de-DE" dirty="0" smtClean="0">
                <a:solidFill>
                  <a:schemeClr val="bg1"/>
                </a:solidFill>
              </a:rPr>
              <a:t> </a:t>
            </a:r>
            <a:r>
              <a:rPr lang="de-DE" dirty="0" err="1" smtClean="0">
                <a:solidFill>
                  <a:schemeClr val="bg1"/>
                </a:solidFill>
              </a:rPr>
              <a:t>forecasting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 fontScale="85000" lnSpcReduction="20000"/>
          </a:bodyPr>
          <a:lstStyle/>
          <a:p>
            <a:pPr rtl="0"/>
            <a:r>
              <a:rPr lang="de-DE" dirty="0" smtClean="0"/>
              <a:t>A </a:t>
            </a:r>
            <a:r>
              <a:rPr lang="de-DE" dirty="0" err="1" smtClean="0"/>
              <a:t>Deep</a:t>
            </a:r>
            <a:r>
              <a:rPr lang="de-DE" dirty="0" smtClean="0"/>
              <a:t> Learning Approach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10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005" y="1283368"/>
            <a:ext cx="7190264" cy="490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6544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1904" y="1723022"/>
            <a:ext cx="6207096" cy="4178969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r>
              <a:rPr lang="de-DE" sz="2800" b="1" dirty="0" smtClean="0">
                <a:solidFill>
                  <a:srgbClr val="898989"/>
                </a:solidFill>
              </a:rPr>
              <a:t>Herausforderungen:</a:t>
            </a:r>
            <a:endParaRPr lang="de-DE" sz="2800" b="1" dirty="0">
              <a:solidFill>
                <a:srgbClr val="898989"/>
              </a:solidFill>
            </a:endParaRPr>
          </a:p>
          <a:p>
            <a:pPr>
              <a:buFontTx/>
              <a:buChar char="-"/>
            </a:pPr>
            <a:r>
              <a:rPr lang="de-DE" sz="2800" dirty="0" smtClean="0">
                <a:solidFill>
                  <a:srgbClr val="898989"/>
                </a:solidFill>
              </a:rPr>
              <a:t>Starke Fluktuationen um die Feiertage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rgbClr val="898989"/>
                </a:solidFill>
              </a:rPr>
              <a:t>Anzahl an belieferten Märkten über die Zeit nicht konstant</a:t>
            </a:r>
          </a:p>
          <a:p>
            <a:pPr>
              <a:buFontTx/>
              <a:buChar char="-"/>
            </a:pPr>
            <a:r>
              <a:rPr lang="de-DE" sz="2800" dirty="0" smtClean="0">
                <a:solidFill>
                  <a:srgbClr val="898989"/>
                </a:solidFill>
              </a:rPr>
              <a:t>Möglicherweise fehlende Daten</a:t>
            </a:r>
            <a:endParaRPr lang="de-DE" sz="2800" dirty="0">
              <a:solidFill>
                <a:srgbClr val="898989"/>
              </a:solidFill>
            </a:endParaRPr>
          </a:p>
          <a:p>
            <a:pPr marL="457200" indent="-457200" rtl="0">
              <a:buAutoNum type="alphaUcPeriod"/>
            </a:pPr>
            <a:endParaRPr lang="de-DE" sz="2000" b="1" dirty="0" smtClean="0">
              <a:solidFill>
                <a:srgbClr val="898989"/>
              </a:solidFill>
            </a:endParaRPr>
          </a:p>
          <a:p>
            <a:pPr rtl="0"/>
            <a:endParaRPr lang="de-DE" sz="2000" b="1" dirty="0" smtClean="0"/>
          </a:p>
        </p:txBody>
      </p:sp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11</a:t>
            </a:fld>
            <a:endParaRPr lang="de-DE" dirty="0"/>
          </a:p>
        </p:txBody>
      </p:sp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8301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151"/>
            <a:ext cx="5495924" cy="3063473"/>
          </a:xfrm>
          <a:prstGeom prst="rect">
            <a:avLst/>
          </a:prstGeom>
        </p:spPr>
      </p:pic>
      <p:sp>
        <p:nvSpPr>
          <p:cNvPr id="44" name="Freihandform: Form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495924" cy="685800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279" y="191389"/>
            <a:ext cx="4018722" cy="876096"/>
          </a:xfrm>
        </p:spPr>
        <p:txBody>
          <a:bodyPr rtlCol="0"/>
          <a:lstStyle/>
          <a:p>
            <a:pPr rtl="0"/>
            <a:r>
              <a:rPr lang="de-DE" dirty="0" smtClean="0"/>
              <a:t>Methodik</a:t>
            </a:r>
            <a:endParaRPr lang="de-DE" dirty="0"/>
          </a:p>
        </p:txBody>
      </p:sp>
      <p:sp>
        <p:nvSpPr>
          <p:cNvPr id="35" name="Foliennummernplatzhalt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12</a:t>
            </a:fld>
            <a:endParaRPr lang="de-DE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3"/>
          </p:nvPr>
        </p:nvSpPr>
        <p:spPr>
          <a:xfrm>
            <a:off x="5705475" y="1492446"/>
            <a:ext cx="6219824" cy="4647515"/>
          </a:xfrm>
        </p:spPr>
        <p:txBody>
          <a:bodyPr/>
          <a:lstStyle/>
          <a:p>
            <a:r>
              <a:rPr lang="de-DE" b="1" dirty="0" smtClean="0"/>
              <a:t>Ansatz:</a:t>
            </a:r>
          </a:p>
          <a:p>
            <a:pPr marL="342900" indent="-342900">
              <a:buFontTx/>
              <a:buChar char="-"/>
            </a:pPr>
            <a:r>
              <a:rPr lang="de-DE" dirty="0" err="1" smtClean="0"/>
              <a:t>Recurrent</a:t>
            </a:r>
            <a:r>
              <a:rPr lang="de-DE" dirty="0" smtClean="0"/>
              <a:t> </a:t>
            </a:r>
            <a:r>
              <a:rPr lang="de-DE" dirty="0" err="1" smtClean="0"/>
              <a:t>Neural</a:t>
            </a:r>
            <a:r>
              <a:rPr lang="de-DE" dirty="0" smtClean="0"/>
              <a:t> Network mit Long Short-term Memory Cells</a:t>
            </a:r>
          </a:p>
          <a:p>
            <a:pPr marL="342900" indent="-342900">
              <a:buFontTx/>
              <a:buChar char="-"/>
            </a:pPr>
            <a:r>
              <a:rPr lang="de-DE" dirty="0" smtClean="0"/>
              <a:t>Möglicherweise Hybridmodell</a:t>
            </a:r>
            <a:endParaRPr lang="de-DE" b="1" dirty="0" smtClean="0"/>
          </a:p>
          <a:p>
            <a:r>
              <a:rPr lang="de-DE" b="1" dirty="0" smtClean="0"/>
              <a:t>Motivation:</a:t>
            </a:r>
          </a:p>
          <a:p>
            <a:pPr marL="342900" indent="-342900">
              <a:buFontTx/>
              <a:buChar char="-"/>
            </a:pPr>
            <a:r>
              <a:rPr lang="de-DE" dirty="0" err="1" smtClean="0"/>
              <a:t>outperformt</a:t>
            </a:r>
            <a:r>
              <a:rPr lang="de-DE" dirty="0" smtClean="0"/>
              <a:t> i.A. klassische Ansätze</a:t>
            </a:r>
          </a:p>
          <a:p>
            <a:pPr marL="342900" indent="-342900">
              <a:buFontTx/>
              <a:buChar char="-"/>
            </a:pPr>
            <a:r>
              <a:rPr lang="de-DE" dirty="0" smtClean="0"/>
              <a:t>LSTMs können längere Strukturen abbilden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r>
              <a:rPr lang="de-DE" dirty="0"/>
              <a:t>Methodik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33678" y="1572150"/>
            <a:ext cx="5263803" cy="1036906"/>
          </a:xfrm>
        </p:spPr>
        <p:txBody>
          <a:bodyPr rtlCol="0">
            <a:normAutofit/>
          </a:bodyPr>
          <a:lstStyle/>
          <a:p>
            <a:pPr algn="ctr" rtl="0"/>
            <a:r>
              <a:rPr lang="de-DE" sz="2800" dirty="0" smtClean="0"/>
              <a:t>LSTM - Zelle</a:t>
            </a:r>
            <a:endParaRPr lang="de-DE" sz="2800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z="1200" smtClean="0"/>
              <a:t>13</a:t>
            </a:fld>
            <a:endParaRPr lang="de-DE" sz="1200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3"/>
          </p:nvPr>
        </p:nvSpPr>
        <p:spPr>
          <a:xfrm>
            <a:off x="364332" y="1843350"/>
            <a:ext cx="5183188" cy="494506"/>
          </a:xfrm>
        </p:spPr>
        <p:txBody>
          <a:bodyPr>
            <a:noAutofit/>
          </a:bodyPr>
          <a:lstStyle/>
          <a:p>
            <a:pPr algn="ctr"/>
            <a:r>
              <a:rPr lang="de-DE" sz="2800" dirty="0" smtClean="0"/>
              <a:t>Funktion</a:t>
            </a:r>
            <a:endParaRPr lang="de-DE" sz="2800" dirty="0"/>
          </a:p>
        </p:txBody>
      </p:sp>
      <p:sp>
        <p:nvSpPr>
          <p:cNvPr id="12" name="Textfeld 11"/>
          <p:cNvSpPr txBox="1"/>
          <p:nvPr/>
        </p:nvSpPr>
        <p:spPr>
          <a:xfrm>
            <a:off x="250826" y="2809081"/>
            <a:ext cx="5581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de-DE" sz="2400" dirty="0" smtClean="0">
                <a:solidFill>
                  <a:schemeClr val="bg1"/>
                </a:solidFill>
              </a:rPr>
              <a:t>h: </a:t>
            </a:r>
            <a:r>
              <a:rPr lang="de-DE" sz="2400" dirty="0" err="1" smtClean="0">
                <a:solidFill>
                  <a:schemeClr val="bg1"/>
                </a:solidFill>
              </a:rPr>
              <a:t>cell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output</a:t>
            </a:r>
            <a:r>
              <a:rPr lang="de-DE" sz="2400" dirty="0" smtClean="0">
                <a:solidFill>
                  <a:schemeClr val="bg1"/>
                </a:solidFill>
              </a:rPr>
              <a:t>, x: </a:t>
            </a:r>
            <a:r>
              <a:rPr lang="de-DE" sz="2400" dirty="0" err="1" smtClean="0">
                <a:solidFill>
                  <a:schemeClr val="bg1"/>
                </a:solidFill>
              </a:rPr>
              <a:t>cell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input</a:t>
            </a:r>
            <a:endParaRPr lang="de-DE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de-DE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de-DE" sz="2400" dirty="0" err="1" smtClean="0">
                <a:solidFill>
                  <a:schemeClr val="bg1"/>
                </a:solidFill>
              </a:rPr>
              <a:t>forget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gate</a:t>
            </a:r>
            <a:endParaRPr lang="de-DE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de-DE" sz="2400" dirty="0" err="1">
                <a:solidFill>
                  <a:schemeClr val="bg1"/>
                </a:solidFill>
              </a:rPr>
              <a:t>i</a:t>
            </a:r>
            <a:r>
              <a:rPr lang="de-DE" sz="2400" dirty="0" err="1" smtClean="0">
                <a:solidFill>
                  <a:schemeClr val="bg1"/>
                </a:solidFill>
              </a:rPr>
              <a:t>nput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gate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layer</a:t>
            </a:r>
            <a:endParaRPr lang="de-DE" sz="2400" dirty="0" smtClean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endParaRPr lang="de-DE" sz="2400" dirty="0">
              <a:solidFill>
                <a:schemeClr val="bg1"/>
              </a:solidFill>
            </a:endParaRPr>
          </a:p>
          <a:p>
            <a:pPr marL="342900" indent="-342900">
              <a:buFontTx/>
              <a:buChar char="-"/>
            </a:pPr>
            <a:r>
              <a:rPr lang="de-DE" sz="2400" dirty="0" err="1" smtClean="0">
                <a:solidFill>
                  <a:schemeClr val="bg1"/>
                </a:solidFill>
              </a:rPr>
              <a:t>output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computation</a:t>
            </a:r>
            <a:endParaRPr lang="de-DE" sz="2400" dirty="0" smtClean="0">
              <a:solidFill>
                <a:schemeClr val="bg1"/>
              </a:solidFill>
            </a:endParaRPr>
          </a:p>
        </p:txBody>
      </p:sp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85" t="249" r="33582" b="-249"/>
          <a:stretch/>
        </p:blipFill>
        <p:spPr>
          <a:xfrm>
            <a:off x="7219950" y="2433900"/>
            <a:ext cx="3648075" cy="3835916"/>
          </a:xfrm>
          <a:prstGeom prst="rect">
            <a:avLst/>
          </a:prstGeom>
        </p:spPr>
      </p:pic>
      <p:sp>
        <p:nvSpPr>
          <p:cNvPr id="17" name="Abgerundetes Rechteck 16"/>
          <p:cNvSpPr/>
          <p:nvPr/>
        </p:nvSpPr>
        <p:spPr>
          <a:xfrm>
            <a:off x="7696200" y="3686175"/>
            <a:ext cx="447675" cy="1476375"/>
          </a:xfrm>
          <a:prstGeom prst="roundRect">
            <a:avLst/>
          </a:prstGeom>
          <a:noFill/>
          <a:ln w="25400">
            <a:solidFill>
              <a:schemeClr val="accent5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Abgerundetes Rechteck 17"/>
          <p:cNvSpPr/>
          <p:nvPr/>
        </p:nvSpPr>
        <p:spPr>
          <a:xfrm>
            <a:off x="8210551" y="3686174"/>
            <a:ext cx="971550" cy="1476375"/>
          </a:xfrm>
          <a:prstGeom prst="roundRect">
            <a:avLst/>
          </a:prstGeom>
          <a:noFill/>
          <a:ln w="25400">
            <a:solidFill>
              <a:schemeClr val="accent5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Abgerundetes Rechteck 19"/>
          <p:cNvSpPr/>
          <p:nvPr/>
        </p:nvSpPr>
        <p:spPr>
          <a:xfrm>
            <a:off x="9227742" y="3905250"/>
            <a:ext cx="944960" cy="1076325"/>
          </a:xfrm>
          <a:prstGeom prst="roundRect">
            <a:avLst/>
          </a:prstGeom>
          <a:noFill/>
          <a:ln w="25400">
            <a:solidFill>
              <a:schemeClr val="accent5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151"/>
            <a:ext cx="5495924" cy="3063473"/>
          </a:xfrm>
          <a:prstGeom prst="rect">
            <a:avLst/>
          </a:prstGeom>
        </p:spPr>
      </p:pic>
      <p:sp>
        <p:nvSpPr>
          <p:cNvPr id="44" name="Freihandform: Form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495924" cy="685800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279" y="191389"/>
            <a:ext cx="4018722" cy="876096"/>
          </a:xfrm>
        </p:spPr>
        <p:txBody>
          <a:bodyPr rtlCol="0"/>
          <a:lstStyle/>
          <a:p>
            <a:pPr rtl="0"/>
            <a:r>
              <a:rPr lang="de-DE" dirty="0" smtClean="0"/>
              <a:t>Methodik</a:t>
            </a:r>
            <a:endParaRPr lang="de-DE" dirty="0"/>
          </a:p>
        </p:txBody>
      </p:sp>
      <p:sp>
        <p:nvSpPr>
          <p:cNvPr id="35" name="Foliennummernplatzhalt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14</a:t>
            </a:fld>
            <a:endParaRPr lang="de-DE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3"/>
          </p:nvPr>
        </p:nvSpPr>
        <p:spPr>
          <a:xfrm>
            <a:off x="5591175" y="920946"/>
            <a:ext cx="6334124" cy="5441754"/>
          </a:xfrm>
        </p:spPr>
        <p:txBody>
          <a:bodyPr/>
          <a:lstStyle/>
          <a:p>
            <a:r>
              <a:rPr lang="de-DE" b="1" dirty="0" smtClean="0"/>
              <a:t>Umsetzung:</a:t>
            </a:r>
          </a:p>
          <a:p>
            <a:r>
              <a:rPr lang="de-DE" dirty="0" smtClean="0"/>
              <a:t>- </a:t>
            </a:r>
            <a:r>
              <a:rPr lang="de-DE" dirty="0" err="1" smtClean="0"/>
              <a:t>Pytorch</a:t>
            </a:r>
            <a:r>
              <a:rPr lang="de-DE" dirty="0" smtClean="0"/>
              <a:t> auf Google </a:t>
            </a:r>
            <a:r>
              <a:rPr lang="de-DE" dirty="0" err="1" smtClean="0"/>
              <a:t>Colab</a:t>
            </a:r>
            <a:endParaRPr lang="de-DE" dirty="0" smtClean="0"/>
          </a:p>
          <a:p>
            <a:pPr marL="342900" indent="-342900">
              <a:buFontTx/>
              <a:buChar char="-"/>
            </a:pPr>
            <a:r>
              <a:rPr lang="de-DE" dirty="0" smtClean="0"/>
              <a:t>Einzelne Modelle für jede Sparte</a:t>
            </a:r>
          </a:p>
          <a:p>
            <a:pPr marL="342900" indent="-342900">
              <a:buFontTx/>
              <a:buChar char="-"/>
            </a:pPr>
            <a:r>
              <a:rPr lang="de-DE" dirty="0" smtClean="0"/>
              <a:t>Bereinigung der Sprünge durch </a:t>
            </a:r>
            <a:r>
              <a:rPr lang="de-DE" dirty="0" err="1" smtClean="0"/>
              <a:t>Dummies</a:t>
            </a:r>
            <a:endParaRPr lang="de-DE" dirty="0" smtClean="0"/>
          </a:p>
          <a:p>
            <a:pPr marL="342900" indent="-342900">
              <a:buFontTx/>
              <a:buChar char="-"/>
            </a:pPr>
            <a:r>
              <a:rPr lang="de-DE" dirty="0" smtClean="0"/>
              <a:t>Cross-Validierung durch </a:t>
            </a:r>
            <a:r>
              <a:rPr lang="de-DE" dirty="0" err="1" smtClean="0"/>
              <a:t>Slicing</a:t>
            </a:r>
            <a:endParaRPr lang="de-DE" b="1" dirty="0"/>
          </a:p>
          <a:p>
            <a:pPr marL="342900" indent="-342900">
              <a:buFontTx/>
              <a:buChar char="-"/>
            </a:pPr>
            <a:r>
              <a:rPr lang="de-DE" dirty="0" smtClean="0"/>
              <a:t>Informationen über Feiertage als erklärende Variablen</a:t>
            </a:r>
            <a:r>
              <a:rPr lang="de-DE" b="1" dirty="0" smtClean="0"/>
              <a:t> </a:t>
            </a:r>
            <a:r>
              <a:rPr lang="de-DE" dirty="0" smtClean="0"/>
              <a:t> </a:t>
            </a:r>
            <a:endParaRPr lang="de-DE" b="1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12826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151"/>
            <a:ext cx="5495924" cy="3063473"/>
          </a:xfrm>
          <a:prstGeom prst="rect">
            <a:avLst/>
          </a:prstGeom>
        </p:spPr>
      </p:pic>
      <p:sp>
        <p:nvSpPr>
          <p:cNvPr id="44" name="Freihandform: Form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495924" cy="685800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2279" y="191389"/>
            <a:ext cx="4018722" cy="876096"/>
          </a:xfrm>
        </p:spPr>
        <p:txBody>
          <a:bodyPr rtlCol="0"/>
          <a:lstStyle/>
          <a:p>
            <a:pPr rtl="0"/>
            <a:r>
              <a:rPr lang="de-DE" dirty="0" smtClean="0"/>
              <a:t>Methodik</a:t>
            </a:r>
            <a:endParaRPr lang="de-DE" dirty="0"/>
          </a:p>
        </p:txBody>
      </p:sp>
      <p:sp>
        <p:nvSpPr>
          <p:cNvPr id="35" name="Foliennummernplatzhalt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15</a:t>
            </a:fld>
            <a:endParaRPr lang="de-DE" dirty="0"/>
          </a:p>
        </p:txBody>
      </p:sp>
      <p:sp>
        <p:nvSpPr>
          <p:cNvPr id="2" name="Textplatzhalter 1"/>
          <p:cNvSpPr>
            <a:spLocks noGrp="1"/>
          </p:cNvSpPr>
          <p:nvPr>
            <p:ph type="body" idx="13"/>
          </p:nvPr>
        </p:nvSpPr>
        <p:spPr>
          <a:xfrm>
            <a:off x="5934075" y="971550"/>
            <a:ext cx="5991224" cy="5391150"/>
          </a:xfrm>
        </p:spPr>
        <p:txBody>
          <a:bodyPr/>
          <a:lstStyle/>
          <a:p>
            <a:r>
              <a:rPr lang="de-DE" sz="2800" b="1" dirty="0" smtClean="0"/>
              <a:t>Mögliche Probleme</a:t>
            </a:r>
          </a:p>
          <a:p>
            <a:pPr marL="342900" indent="-342900">
              <a:buFontTx/>
              <a:buChar char="-"/>
            </a:pPr>
            <a:r>
              <a:rPr lang="de-DE" sz="2800" dirty="0" smtClean="0"/>
              <a:t>Kürze der Zeitreihen</a:t>
            </a:r>
          </a:p>
          <a:p>
            <a:pPr marL="342900" indent="-342900">
              <a:buFontTx/>
              <a:buChar char="-"/>
            </a:pPr>
            <a:r>
              <a:rPr lang="de-DE" sz="2800" dirty="0" smtClean="0"/>
              <a:t>Random Noise</a:t>
            </a:r>
          </a:p>
          <a:p>
            <a:pPr marL="342900" indent="-342900">
              <a:buFontTx/>
              <a:buChar char="-"/>
            </a:pPr>
            <a:r>
              <a:rPr lang="de-DE" sz="2800" dirty="0" smtClean="0"/>
              <a:t>Volatilität</a:t>
            </a:r>
          </a:p>
          <a:p>
            <a:pPr marL="342900" indent="-342900">
              <a:buFontTx/>
              <a:buChar char="-"/>
            </a:pPr>
            <a:r>
              <a:rPr lang="de-DE" sz="2800" dirty="0" err="1" smtClean="0"/>
              <a:t>Overfitting</a:t>
            </a:r>
            <a:endParaRPr lang="de-DE" sz="2800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4554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platzhalter 3" descr="Bildplatzhalt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025" y="901880"/>
            <a:ext cx="10972800" cy="4889320"/>
          </a:xfrm>
        </p:spPr>
        <p:txBody>
          <a:bodyPr rtlCol="0">
            <a:normAutofit/>
          </a:bodyPr>
          <a:lstStyle/>
          <a:p>
            <a:pPr rtl="0"/>
            <a:r>
              <a:rPr lang="de-DE" dirty="0" smtClean="0">
                <a:solidFill>
                  <a:schemeClr val="bg1"/>
                </a:solidFill>
              </a:rPr>
              <a:t>VIELEN </a:t>
            </a:r>
            <a:r>
              <a:rPr lang="de-DE" dirty="0" smtClean="0">
                <a:solidFill>
                  <a:schemeClr val="bg1"/>
                </a:solidFill>
              </a:rPr>
              <a:t>DANK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/>
              <a:t>für die</a:t>
            </a:r>
            <a:br>
              <a:rPr lang="de-DE" dirty="0" smtClean="0"/>
            </a:br>
            <a:r>
              <a:rPr lang="de-DE" dirty="0" smtClean="0"/>
              <a:t>Aufmerksamkeit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6" descr="Abstrakte Codieru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892842" cy="6858000"/>
          </a:xfr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4892842" cy="6858001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27852"/>
            <a:ext cx="5251450" cy="2351134"/>
          </a:xfrm>
        </p:spPr>
        <p:txBody>
          <a:bodyPr rtlCol="0">
            <a:normAutofit/>
          </a:bodyPr>
          <a:lstStyle/>
          <a:p>
            <a:pPr rtl="0"/>
            <a:r>
              <a:rPr lang="de-DE" dirty="0" smtClean="0"/>
              <a:t>Inhalt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181726"/>
            <a:ext cx="5251450" cy="4122821"/>
          </a:xfrm>
        </p:spPr>
        <p:txBody>
          <a:bodyPr rtlCol="0">
            <a:normAutofit/>
          </a:bodyPr>
          <a:lstStyle/>
          <a:p>
            <a:pPr rtl="0"/>
            <a:r>
              <a:rPr lang="de-DE" dirty="0" smtClean="0"/>
              <a:t>Problemstellung</a:t>
            </a:r>
            <a:endParaRPr lang="de-DE" dirty="0" smtClean="0"/>
          </a:p>
          <a:p>
            <a:pPr rtl="0"/>
            <a:r>
              <a:rPr lang="de-DE" dirty="0" smtClean="0"/>
              <a:t>Zielgrößen</a:t>
            </a:r>
          </a:p>
          <a:p>
            <a:pPr rtl="0"/>
            <a:r>
              <a:rPr lang="de-DE" dirty="0" smtClean="0"/>
              <a:t>Daten</a:t>
            </a:r>
          </a:p>
          <a:p>
            <a:pPr rtl="0"/>
            <a:r>
              <a:rPr lang="de-DE" dirty="0" smtClean="0"/>
              <a:t>Methodik</a:t>
            </a:r>
          </a:p>
          <a:p>
            <a:pPr rtl="0"/>
            <a:endParaRPr lang="de-DE" dirty="0"/>
          </a:p>
        </p:txBody>
      </p:sp>
      <p:sp>
        <p:nvSpPr>
          <p:cNvPr id="2094" name="Foliennummernplatzhalt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z="1200" smtClean="0"/>
              <a:pPr/>
              <a:t>2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r="24990"/>
          <a:stretch>
            <a:fillRect/>
          </a:stretch>
        </p:blipFill>
        <p:spPr>
          <a:xfrm>
            <a:off x="-2" y="-2"/>
            <a:ext cx="5069307" cy="6858002"/>
          </a:xfrm>
          <a:prstGeom prst="parallelogram">
            <a:avLst>
              <a:gd name="adj" fmla="val 24605"/>
            </a:avLst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5069307" cy="6858000"/>
          </a:xfrm>
          <a:prstGeom prst="parallelogram">
            <a:avLst>
              <a:gd name="adj" fmla="val 24737"/>
            </a:avLst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641" y="298556"/>
            <a:ext cx="5687291" cy="1592634"/>
          </a:xfrm>
        </p:spPr>
        <p:txBody>
          <a:bodyPr rtlCol="0">
            <a:normAutofit/>
          </a:bodyPr>
          <a:lstStyle/>
          <a:p>
            <a:pPr rtl="0"/>
            <a:r>
              <a:rPr lang="de-DE" sz="4400" dirty="0" smtClean="0"/>
              <a:t>Problemstellung</a:t>
            </a:r>
            <a:endParaRPr lang="de-DE" sz="44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69305" y="1724526"/>
            <a:ext cx="6983634" cy="4178969"/>
          </a:xfrm>
        </p:spPr>
        <p:txBody>
          <a:bodyPr rtlCol="0">
            <a:normAutofit/>
          </a:bodyPr>
          <a:lstStyle/>
          <a:p>
            <a:pPr rtl="0"/>
            <a:r>
              <a:rPr lang="de-DE" sz="2100" b="1" dirty="0" smtClean="0"/>
              <a:t>Prognose der Kommissionierung eines Rewe-Zwischenlagers für:</a:t>
            </a:r>
          </a:p>
          <a:p>
            <a:pPr rtl="0"/>
            <a:endParaRPr lang="de-DE" sz="2100" b="1" dirty="0" smtClean="0"/>
          </a:p>
          <a:p>
            <a:pPr marL="457200" indent="-457200" rtl="0">
              <a:buAutoNum type="arabicPeriod"/>
            </a:pPr>
            <a:r>
              <a:rPr lang="de-DE" sz="2100" dirty="0"/>
              <a:t>b</a:t>
            </a:r>
            <a:r>
              <a:rPr lang="de-DE" sz="2100" dirty="0" smtClean="0"/>
              <a:t>edarfsgerechte Personalplanung</a:t>
            </a:r>
          </a:p>
          <a:p>
            <a:pPr marL="457200" indent="-457200" rtl="0">
              <a:buAutoNum type="arabicPeriod"/>
            </a:pPr>
            <a:r>
              <a:rPr lang="de-DE" sz="2100" dirty="0" smtClean="0"/>
              <a:t>Reduzierung der Lagerhaltung</a:t>
            </a:r>
          </a:p>
          <a:p>
            <a:pPr marL="457200" indent="-457200" rtl="0">
              <a:buAutoNum type="arabicPeriod"/>
            </a:pPr>
            <a:r>
              <a:rPr lang="de-DE" sz="2100" dirty="0" smtClean="0"/>
              <a:t>Vermeidung von Produktengpässen</a:t>
            </a:r>
            <a:endParaRPr lang="de-DE" sz="2100" dirty="0"/>
          </a:p>
        </p:txBody>
      </p:sp>
      <p:sp>
        <p:nvSpPr>
          <p:cNvPr id="2094" name="Foliennummernplatzhalt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z="1200" smtClean="0"/>
              <a:pPr/>
              <a:t>3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platzhalter 7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0" r="24990"/>
          <a:stretch>
            <a:fillRect/>
          </a:stretch>
        </p:blipFill>
        <p:spPr>
          <a:xfrm>
            <a:off x="10722" y="0"/>
            <a:ext cx="5069307" cy="6858002"/>
          </a:xfrm>
          <a:prstGeom prst="parallelogram">
            <a:avLst>
              <a:gd name="adj" fmla="val 24605"/>
            </a:avLst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2" y="0"/>
            <a:ext cx="5069307" cy="6858000"/>
          </a:xfrm>
          <a:prstGeom prst="parallelogram">
            <a:avLst>
              <a:gd name="adj" fmla="val 24737"/>
            </a:avLst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9641" y="298556"/>
            <a:ext cx="5687291" cy="1592634"/>
          </a:xfrm>
        </p:spPr>
        <p:txBody>
          <a:bodyPr rtlCol="0">
            <a:normAutofit/>
          </a:bodyPr>
          <a:lstStyle/>
          <a:p>
            <a:pPr rtl="0"/>
            <a:r>
              <a:rPr lang="de-DE" sz="4400" dirty="0" smtClean="0"/>
              <a:t>Zielgrößen</a:t>
            </a:r>
            <a:endParaRPr lang="de-DE" sz="44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080029" y="2189747"/>
            <a:ext cx="6710918" cy="4178969"/>
          </a:xfrm>
        </p:spPr>
        <p:txBody>
          <a:bodyPr rtlCol="0">
            <a:normAutofit/>
          </a:bodyPr>
          <a:lstStyle/>
          <a:p>
            <a:pPr marL="457200" indent="-457200" rtl="0">
              <a:buAutoNum type="alphaUcPeriod"/>
            </a:pPr>
            <a:r>
              <a:rPr lang="de-DE" sz="2000" b="1" dirty="0" smtClean="0"/>
              <a:t>Prognose der wöchentlichen Kommissionierungsmengen drei Monate im Voraus.</a:t>
            </a:r>
            <a:endParaRPr lang="de-DE" sz="2000" b="1" dirty="0"/>
          </a:p>
          <a:p>
            <a:pPr marL="457200" indent="-457200" rtl="0">
              <a:buAutoNum type="alphaUcPeriod"/>
            </a:pPr>
            <a:endParaRPr lang="de-DE" sz="2000" b="1" dirty="0" smtClean="0"/>
          </a:p>
          <a:p>
            <a:pPr marL="457200" indent="-457200">
              <a:buFont typeface="Arial" panose="020B0604020202020204" pitchFamily="34" charset="0"/>
              <a:buAutoNum type="alphaUcPeriod"/>
            </a:pPr>
            <a:r>
              <a:rPr lang="de-DE" sz="2000" b="1" dirty="0"/>
              <a:t>Prognose der täglichen </a:t>
            </a:r>
            <a:r>
              <a:rPr lang="de-DE" sz="2000" b="1" dirty="0" smtClean="0"/>
              <a:t>Kommissionierungsmengen zum 25. des Vormonats</a:t>
            </a:r>
            <a:endParaRPr lang="de-DE" sz="2000" b="1" dirty="0"/>
          </a:p>
          <a:p>
            <a:pPr marL="457200" indent="-457200" rtl="0">
              <a:buAutoNum type="alphaUcPeriod"/>
            </a:pPr>
            <a:endParaRPr lang="de-DE" sz="2000" b="1" dirty="0" smtClean="0"/>
          </a:p>
          <a:p>
            <a:pPr rtl="0"/>
            <a:endParaRPr lang="de-DE" sz="2000" b="1" dirty="0" smtClean="0"/>
          </a:p>
        </p:txBody>
      </p:sp>
      <p:sp>
        <p:nvSpPr>
          <p:cNvPr id="2094" name="Foliennummernplatzhalt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z="1200" smtClean="0"/>
              <a:pPr rtl="0"/>
              <a:t>4</a:t>
            </a:fld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303240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8042" y="1680351"/>
            <a:ext cx="7247021" cy="4231166"/>
          </a:xfrm>
        </p:spPr>
        <p:txBody>
          <a:bodyPr rtlCol="0">
            <a:normAutofit/>
          </a:bodyPr>
          <a:lstStyle/>
          <a:p>
            <a:pPr>
              <a:buFontTx/>
              <a:buChar char="-"/>
            </a:pPr>
            <a:r>
              <a:rPr lang="de-DE" sz="2000" dirty="0" smtClean="0"/>
              <a:t>Herkunft: Zwischenlager Wiesloch (beliefert </a:t>
            </a:r>
            <a:r>
              <a:rPr lang="de-DE" sz="2000" dirty="0" err="1" smtClean="0"/>
              <a:t>BaWü</a:t>
            </a:r>
            <a:r>
              <a:rPr lang="de-DE" sz="2000" dirty="0" smtClean="0"/>
              <a:t>, RLP, Saarland) </a:t>
            </a:r>
          </a:p>
          <a:p>
            <a:pPr>
              <a:buFontTx/>
              <a:buChar char="-"/>
            </a:pPr>
            <a:r>
              <a:rPr lang="de-DE" sz="2000" dirty="0" smtClean="0"/>
              <a:t>Kommissionierungsdaten von 2012 bis 2019</a:t>
            </a:r>
          </a:p>
          <a:p>
            <a:pPr>
              <a:buFontTx/>
              <a:buChar char="-"/>
            </a:pPr>
            <a:r>
              <a:rPr lang="de-DE" sz="2000" dirty="0" smtClean="0"/>
              <a:t>fünf Produktsparten:</a:t>
            </a:r>
          </a:p>
          <a:p>
            <a:pPr lvl="1">
              <a:buFontTx/>
              <a:buChar char="-"/>
            </a:pPr>
            <a:r>
              <a:rPr lang="de-DE" sz="1800" dirty="0" smtClean="0"/>
              <a:t>Obst und Gemüse	- Frischfleisch	- Frischetheke</a:t>
            </a:r>
          </a:p>
          <a:p>
            <a:pPr lvl="1">
              <a:buFontTx/>
              <a:buChar char="-"/>
            </a:pPr>
            <a:r>
              <a:rPr lang="de-DE" sz="1800" dirty="0" smtClean="0"/>
              <a:t>Trockensortiment	- Tiefkühlware		</a:t>
            </a:r>
            <a:endParaRPr lang="de-DE" sz="1800" dirty="0"/>
          </a:p>
          <a:p>
            <a:pPr>
              <a:buFontTx/>
              <a:buChar char="-"/>
            </a:pPr>
            <a:r>
              <a:rPr lang="de-DE" sz="2000" dirty="0" smtClean="0"/>
              <a:t>Daten auf Tagesbasis</a:t>
            </a:r>
            <a:endParaRPr lang="de-DE" sz="2000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6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4961" y="1379620"/>
            <a:ext cx="7164308" cy="489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69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7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394" y="1211179"/>
            <a:ext cx="7303875" cy="498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9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8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1629" y="1259305"/>
            <a:ext cx="7409614" cy="505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172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 descr="Laptop Café" title="Laptop Café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1" y="0"/>
            <a:ext cx="3810000" cy="6857999"/>
          </a:xfrm>
          <a:noFill/>
        </p:spPr>
      </p:pic>
      <p:sp>
        <p:nvSpPr>
          <p:cNvPr id="11" name="Rechteck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381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4379" y="389189"/>
            <a:ext cx="7247021" cy="573989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de-DE" dirty="0" smtClean="0"/>
              <a:t>Datenlage</a:t>
            </a:r>
            <a:endParaRPr lang="de-DE" dirty="0"/>
          </a:p>
        </p:txBody>
      </p:sp>
      <p:sp>
        <p:nvSpPr>
          <p:cNvPr id="71" name="Foliennummernplatzhalt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8C2E478F-E849-4A8C-AF1F-CBCC78A7CBFA}" type="slidenum">
              <a:rPr lang="de-DE" smtClean="0"/>
              <a:t>9</a:t>
            </a:fld>
            <a:endParaRPr lang="de-DE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021" y="1249177"/>
            <a:ext cx="6969248" cy="4757992"/>
          </a:xfrm>
        </p:spPr>
      </p:pic>
    </p:spTree>
    <p:extLst>
      <p:ext uri="{BB962C8B-B14F-4D97-AF65-F5344CB8AC3E}">
        <p14:creationId xmlns:p14="http://schemas.microsoft.com/office/powerpoint/2010/main" val="1553997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149_TF55661986.potx" id="{DC557AB9-5FA8-43CD-AC4E-1B564BBCCBD8}" vid="{8DE378B1-3CDA-4B71-90AB-9E8F845AEE36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5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A53F52"/>
    </a:accent1>
    <a:accent2>
      <a:srgbClr val="E99757"/>
    </a:accent2>
    <a:accent3>
      <a:srgbClr val="2F3342"/>
    </a:accent3>
    <a:accent4>
      <a:srgbClr val="2C2153"/>
    </a:accent4>
    <a:accent5>
      <a:srgbClr val="01023B"/>
    </a:accent5>
    <a:accent6>
      <a:srgbClr val="7F7F7F"/>
    </a:accent6>
    <a:hlink>
      <a:srgbClr val="3A3838"/>
    </a:hlink>
    <a:folHlink>
      <a:srgbClr val="D0CEC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2006/documentManagement/types"/>
    <ds:schemaRef ds:uri="http://schemas.microsoft.com/office/infopath/2007/PartnerControls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233</Words>
  <Application>Microsoft Office PowerPoint</Application>
  <PresentationFormat>Breitbild</PresentationFormat>
  <Paragraphs>95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Office-Design</vt:lpstr>
      <vt:lpstr>Rewe retail logistics demand forecasting</vt:lpstr>
      <vt:lpstr>Inhalt</vt:lpstr>
      <vt:lpstr>Problemstellung</vt:lpstr>
      <vt:lpstr>Zielgrößen</vt:lpstr>
      <vt:lpstr>Datenlage</vt:lpstr>
      <vt:lpstr>Datenlage</vt:lpstr>
      <vt:lpstr>Datenlage</vt:lpstr>
      <vt:lpstr>Datenlage</vt:lpstr>
      <vt:lpstr>Datenlage</vt:lpstr>
      <vt:lpstr>Datenlage</vt:lpstr>
      <vt:lpstr>Datenlage</vt:lpstr>
      <vt:lpstr>Methodik</vt:lpstr>
      <vt:lpstr>Methodik</vt:lpstr>
      <vt:lpstr>Methodik</vt:lpstr>
      <vt:lpstr>Methodik</vt:lpstr>
      <vt:lpstr>VIELEN DANK für die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2020-12-11T09:37:18Z</dcterms:created>
  <dcterms:modified xsi:type="dcterms:W3CDTF">2020-12-11T13:44:39Z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